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3"/>
  </p:notesMasterIdLst>
  <p:sldIdLst>
    <p:sldId id="256" r:id="rId2"/>
    <p:sldId id="286" r:id="rId3"/>
    <p:sldId id="258" r:id="rId4"/>
    <p:sldId id="259" r:id="rId5"/>
    <p:sldId id="271" r:id="rId6"/>
    <p:sldId id="287" r:id="rId7"/>
    <p:sldId id="257" r:id="rId8"/>
    <p:sldId id="278" r:id="rId9"/>
    <p:sldId id="265" r:id="rId10"/>
    <p:sldId id="273" r:id="rId11"/>
    <p:sldId id="274" r:id="rId12"/>
    <p:sldId id="275" r:id="rId13"/>
    <p:sldId id="288" r:id="rId14"/>
    <p:sldId id="276" r:id="rId15"/>
    <p:sldId id="262" r:id="rId16"/>
    <p:sldId id="263" r:id="rId17"/>
    <p:sldId id="279" r:id="rId18"/>
    <p:sldId id="280" r:id="rId19"/>
    <p:sldId id="270" r:id="rId20"/>
    <p:sldId id="277" r:id="rId21"/>
    <p:sldId id="266" r:id="rId22"/>
    <p:sldId id="267" r:id="rId23"/>
    <p:sldId id="281" r:id="rId24"/>
    <p:sldId id="268" r:id="rId25"/>
    <p:sldId id="269" r:id="rId26"/>
    <p:sldId id="282" r:id="rId27"/>
    <p:sldId id="289" r:id="rId28"/>
    <p:sldId id="290" r:id="rId29"/>
    <p:sldId id="283" r:id="rId30"/>
    <p:sldId id="284" r:id="rId31"/>
    <p:sldId id="28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600"/>
    <a:srgbClr val="C6EFCE"/>
    <a:srgbClr val="0000FF"/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>
        <p:scale>
          <a:sx n="75" d="100"/>
          <a:sy n="75" d="100"/>
        </p:scale>
        <p:origin x="1950" y="1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jpeg>
</file>

<file path=ppt/media/image13.jpeg>
</file>

<file path=ppt/media/image14.jpg>
</file>

<file path=ppt/media/image15.png>
</file>

<file path=ppt/media/image16.jpg>
</file>

<file path=ppt/media/image17.jpeg>
</file>

<file path=ppt/media/image18.jpg>
</file>

<file path=ppt/media/image19.jpg>
</file>

<file path=ppt/media/image2.jpg>
</file>

<file path=ppt/media/image20.jpeg>
</file>

<file path=ppt/media/image21.jpeg>
</file>

<file path=ppt/media/image3.jpg>
</file>

<file path=ppt/media/image4.jpg>
</file>

<file path=ppt/media/image5.jpg>
</file>

<file path=ppt/media/image6.jp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7DDA00-44FB-447D-9D5C-CF0C118FC249}" type="datetimeFigureOut">
              <a:rPr lang="en-US" smtClean="0"/>
              <a:t>4/9/2018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E6476F-5F2E-4C32-945D-51E1A9226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5210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0821A-DB3C-4164-86FD-9FCEF95B98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5147BD-0BD2-43AA-90DC-4F88E2C23E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535C9-9FF3-4832-9237-57D28D975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Key PC Components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AEF9D5-EC54-4CC0-A2EB-C2F38D964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CADE9E-A751-4A27-88D8-D397D47AD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5215C-581F-4D85-9863-FC5E4EFDE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853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B3BBE-FD84-419A-8F30-338317D06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43572-5DD1-47F7-B3FA-B0298A8E6D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967D2F-C206-43FB-83D2-D97CB3E00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Key PC Components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3CA14-E34D-41F8-B734-E92478953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93AE3B-8381-4422-B644-4DD727472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5215C-581F-4D85-9863-FC5E4EFDE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96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20D90F-E98E-493F-AA41-E6D9E176D7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CE08E2-C1E5-4D1E-ADC3-1B795703B1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4A422-6D65-4DA3-9F43-5F125668C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Key PC Components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FCEE63-1ED4-46B7-998C-DE0E66F96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3EA4D7-3B4D-43EA-912C-F44AD17BC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5215C-581F-4D85-9863-FC5E4EFDE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786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1D3EF-AF8D-40AA-B132-09E44583C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EA035-2190-4293-B30D-D56D8221EC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A11A9-1321-4721-AD18-EECD8C4B6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Key PC Components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2BFE6-8726-44FA-A37F-4A6BFB28B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E23E74-08A2-446C-B50B-5F8A761FB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5215C-581F-4D85-9863-FC5E4EFDE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747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24B69D-44AC-4F72-8963-27EA57B21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51E0DE-CE58-4902-BE3A-C49D401BD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61AE69-15FA-4269-99D2-114D83980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Key PC Components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CECE5-7F0F-4CC4-8825-BAA492C6C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15FC6C-A020-423C-9B9D-D31F0EFFD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5215C-581F-4D85-9863-FC5E4EFDE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099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A5DB9-568E-4F28-8DEB-0204194D8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6CF26-AB98-47AE-854E-693C32403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5926E4-D4EB-45C5-9E06-57910F25BE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5DE6B8-DDEC-43A7-8779-F4F49DFBB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Key PC Components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0839B1-B3C4-4590-B239-E1E7891A6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2F5EE2-03CF-49E3-AAD7-C83C8CC61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5215C-581F-4D85-9863-FC5E4EFDE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535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798E1-AB51-40C7-9AE2-FB923C701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9C077-32E9-4E74-B87B-37A15803B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86CF28-66BD-47BB-B92C-A491535357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C53CA1-2712-4BD7-A42C-83E82EF0B7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BADF06-6EA2-49AC-9B46-BF1DB1410C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4D9739-610C-4D08-BC34-1BCA3FE62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Key PC Components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C65E68-2C37-41FE-91C0-133FBED08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6ABFDC-13CC-4FA6-A968-0B1154683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5215C-581F-4D85-9863-FC5E4EFDE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7087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A1623-FD4E-4F76-A621-335653FC5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33FDBF-48AA-46F7-93B7-1847B7D17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Key PC Components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30EB55-C554-465B-B764-48D9D763B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39C08E-3EAF-494A-AEA2-5AA6F54BF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5215C-581F-4D85-9863-FC5E4EFDE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038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806885-0911-4590-A595-FC7F266AC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Key PC Components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9309CB-D6DD-4762-B86E-46FEA0EC2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2FB71C-CE34-4901-801D-1E7C82C40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5215C-581F-4D85-9863-FC5E4EFDE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052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B30BB-36A2-452C-83A1-4B8E3E91B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B41F9B-783C-4737-BE58-262A23ED25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1E23E7-4E08-41EA-BDEA-10B5D9E592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3D6B45-12B6-4401-9785-AB6A78270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Key PC Components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BAAD0C-E175-40CC-9CFE-45761B109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106255-B34C-4328-AA61-7973B8E4E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5215C-581F-4D85-9863-FC5E4EFDE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112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78F7B-7A2C-4A61-80A0-5F4CDAC78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D433D4-BA67-4972-8EEA-7E17931319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34D756-709E-4C51-AA4E-5A3BFC6322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DE0411-3A66-4BF4-BE05-1309F9A45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Key PC Components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400A5E-AD41-4A5D-912E-B5854BC53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AF8F16-FAEB-4724-A84F-6727A37BC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75215C-581F-4D85-9863-FC5E4EFDE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825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5321CE-5337-4757-94EE-D08A33546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E2E535-5C69-48CE-8C56-7E539CBFF3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0A2CD6-18F3-4F05-ADE1-B19D2695A2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Key PC Components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E726C-2ADC-45E9-95CB-25BA3458AC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0499FC-2969-45AC-A2F8-ABFF7F4A6A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5215C-581F-4D85-9863-FC5E4EFDE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109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pcpartpicker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Key PC Components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Benjamin Brewster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455DF20-2757-4354-BA22-20DEF404AAB2}"/>
              </a:ext>
            </a:extLst>
          </p:cNvPr>
          <p:cNvSpPr/>
          <p:nvPr/>
        </p:nvSpPr>
        <p:spPr>
          <a:xfrm>
            <a:off x="3994751" y="6492359"/>
            <a:ext cx="420249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Except where noted, content, art, and pictures are by the author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6212FA-506C-4DF5-B256-54C40D189887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00CA250-A46D-4668-A54E-982EEACB64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7163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Motherboard Components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F6311E-06D8-4333-865A-D183B82E17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Box 2">
            <a:extLst>
              <a:ext uri="{FF2B5EF4-FFF2-40B4-BE49-F238E27FC236}">
                <a16:creationId xmlns:a16="http://schemas.microsoft.com/office/drawing/2014/main" id="{9E265A32-FABD-4808-8E7B-A72600AC21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9927" y="3441812"/>
            <a:ext cx="1300637" cy="355908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RAM Slots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05EDD3D-C135-40E3-9035-C2D2D14104B8}"/>
              </a:ext>
            </a:extLst>
          </p:cNvPr>
          <p:cNvCxnSpPr>
            <a:cxnSpLocks/>
          </p:cNvCxnSpPr>
          <p:nvPr/>
        </p:nvCxnSpPr>
        <p:spPr>
          <a:xfrm flipV="1">
            <a:off x="1960564" y="3330970"/>
            <a:ext cx="1571626" cy="16708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B2258C2-3F9C-48ED-BD7B-5A24B89713CC}"/>
              </a:ext>
            </a:extLst>
          </p:cNvPr>
          <p:cNvCxnSpPr>
            <a:cxnSpLocks/>
          </p:cNvCxnSpPr>
          <p:nvPr/>
        </p:nvCxnSpPr>
        <p:spPr>
          <a:xfrm>
            <a:off x="1960564" y="3588723"/>
            <a:ext cx="1814483" cy="4912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A1D506A-C078-4394-B0A0-B71A12C278D2}"/>
              </a:ext>
            </a:extLst>
          </p:cNvPr>
          <p:cNvCxnSpPr>
            <a:cxnSpLocks/>
          </p:cNvCxnSpPr>
          <p:nvPr/>
        </p:nvCxnSpPr>
        <p:spPr>
          <a:xfrm>
            <a:off x="1962150" y="3671888"/>
            <a:ext cx="2198689" cy="35338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98E233C-4691-4E66-9679-79C212816EBA}"/>
              </a:ext>
            </a:extLst>
          </p:cNvPr>
          <p:cNvCxnSpPr>
            <a:cxnSpLocks/>
          </p:cNvCxnSpPr>
          <p:nvPr/>
        </p:nvCxnSpPr>
        <p:spPr>
          <a:xfrm>
            <a:off x="1960564" y="3757613"/>
            <a:ext cx="2401711" cy="61531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Box 2">
            <a:extLst>
              <a:ext uri="{FF2B5EF4-FFF2-40B4-BE49-F238E27FC236}">
                <a16:creationId xmlns:a16="http://schemas.microsoft.com/office/drawing/2014/main" id="{2FF79986-B36F-412D-B629-797870E850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46521" y="3330970"/>
            <a:ext cx="1356360" cy="355908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CPU socket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9552FD0-C188-483C-B36A-3FBB5F101C6E}"/>
              </a:ext>
            </a:extLst>
          </p:cNvPr>
          <p:cNvCxnSpPr>
            <a:cxnSpLocks/>
          </p:cNvCxnSpPr>
          <p:nvPr/>
        </p:nvCxnSpPr>
        <p:spPr>
          <a:xfrm flipH="1">
            <a:off x="6149341" y="3686878"/>
            <a:ext cx="297180" cy="40696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Box 2">
            <a:extLst>
              <a:ext uri="{FF2B5EF4-FFF2-40B4-BE49-F238E27FC236}">
                <a16:creationId xmlns:a16="http://schemas.microsoft.com/office/drawing/2014/main" id="{41533D26-66EB-437A-BB8C-D8DD52978B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35115" y="4195454"/>
            <a:ext cx="1943100" cy="355908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CPU hold-down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C2A5CD3-3E90-47A1-BF1E-F0F0DF910CC8}"/>
              </a:ext>
            </a:extLst>
          </p:cNvPr>
          <p:cNvCxnSpPr>
            <a:cxnSpLocks/>
          </p:cNvCxnSpPr>
          <p:nvPr/>
        </p:nvCxnSpPr>
        <p:spPr>
          <a:xfrm flipH="1">
            <a:off x="6362700" y="4373409"/>
            <a:ext cx="272415" cy="7634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24A2C28-7501-4131-BB9D-1F810990DED6}"/>
              </a:ext>
            </a:extLst>
          </p:cNvPr>
          <p:cNvSpPr txBox="1"/>
          <p:nvPr/>
        </p:nvSpPr>
        <p:spPr>
          <a:xfrm>
            <a:off x="171451" y="180975"/>
            <a:ext cx="2152650" cy="954107"/>
          </a:xfrm>
          <a:prstGeom prst="rect">
            <a:avLst/>
          </a:prstGeom>
          <a:solidFill>
            <a:schemeClr val="bg1">
              <a:alpha val="31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CC"/>
                </a:solidFill>
              </a:rPr>
              <a:t>HP Z230 Motherboard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7A91BD-E1E9-4096-BAF3-4DB3AB48FD99}"/>
              </a:ext>
            </a:extLst>
          </p:cNvPr>
          <p:cNvSpPr txBox="1"/>
          <p:nvPr/>
        </p:nvSpPr>
        <p:spPr>
          <a:xfrm>
            <a:off x="9778244" y="180975"/>
            <a:ext cx="2152650" cy="1384995"/>
          </a:xfrm>
          <a:prstGeom prst="rect">
            <a:avLst/>
          </a:prstGeom>
          <a:solidFill>
            <a:schemeClr val="bg1">
              <a:alpha val="31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CC"/>
                </a:solidFill>
              </a:rPr>
              <a:t>Let’s identify some parts together…</a:t>
            </a:r>
          </a:p>
        </p:txBody>
      </p:sp>
    </p:spTree>
    <p:extLst>
      <p:ext uri="{BB962C8B-B14F-4D97-AF65-F5344CB8AC3E}">
        <p14:creationId xmlns:p14="http://schemas.microsoft.com/office/powerpoint/2010/main" val="289461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Motherboard Components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F6311E-06D8-4333-865A-D183B82E17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9" name="Text Box 2">
            <a:extLst>
              <a:ext uri="{FF2B5EF4-FFF2-40B4-BE49-F238E27FC236}">
                <a16:creationId xmlns:a16="http://schemas.microsoft.com/office/drawing/2014/main" id="{72A2A33B-5FE9-4EF1-B64C-430EB776E3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75678" y="4721547"/>
            <a:ext cx="1240041" cy="355908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CPU power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CA0D132-039D-499A-AF90-4C1CC737E527}"/>
              </a:ext>
            </a:extLst>
          </p:cNvPr>
          <p:cNvCxnSpPr>
            <a:cxnSpLocks/>
          </p:cNvCxnSpPr>
          <p:nvPr/>
        </p:nvCxnSpPr>
        <p:spPr>
          <a:xfrm>
            <a:off x="7259782" y="5077455"/>
            <a:ext cx="203200" cy="111418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Box 2">
            <a:extLst>
              <a:ext uri="{FF2B5EF4-FFF2-40B4-BE49-F238E27FC236}">
                <a16:creationId xmlns:a16="http://schemas.microsoft.com/office/drawing/2014/main" id="{FACA8A0B-95AB-40EC-A66C-D99D925E1D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3586" y="2049792"/>
            <a:ext cx="1691439" cy="681345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Non-standard MOBO power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784DF6A-A713-4E88-9AE9-31F11CDA6A00}"/>
              </a:ext>
            </a:extLst>
          </p:cNvPr>
          <p:cNvCxnSpPr>
            <a:cxnSpLocks/>
          </p:cNvCxnSpPr>
          <p:nvPr/>
        </p:nvCxnSpPr>
        <p:spPr>
          <a:xfrm>
            <a:off x="2105025" y="2390465"/>
            <a:ext cx="428625" cy="43846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82063C3-1314-4ADF-9E22-9389F07E5B93}"/>
              </a:ext>
            </a:extLst>
          </p:cNvPr>
          <p:cNvSpPr txBox="1"/>
          <p:nvPr/>
        </p:nvSpPr>
        <p:spPr>
          <a:xfrm>
            <a:off x="171451" y="180975"/>
            <a:ext cx="2152650" cy="954107"/>
          </a:xfrm>
          <a:prstGeom prst="rect">
            <a:avLst/>
          </a:prstGeom>
          <a:solidFill>
            <a:schemeClr val="bg1">
              <a:alpha val="31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CC"/>
                </a:solidFill>
              </a:rPr>
              <a:t>HP Z230 Motherboard</a:t>
            </a:r>
          </a:p>
        </p:txBody>
      </p:sp>
    </p:spTree>
    <p:extLst>
      <p:ext uri="{BB962C8B-B14F-4D97-AF65-F5344CB8AC3E}">
        <p14:creationId xmlns:p14="http://schemas.microsoft.com/office/powerpoint/2010/main" val="1866284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Motherboard Components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F6311E-06D8-4333-865A-D183B82E17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 Box 2">
            <a:extLst>
              <a:ext uri="{FF2B5EF4-FFF2-40B4-BE49-F238E27FC236}">
                <a16:creationId xmlns:a16="http://schemas.microsoft.com/office/drawing/2014/main" id="{9E265A32-FABD-4808-8E7B-A72600AC21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21041" y="421332"/>
            <a:ext cx="1943100" cy="355908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PCI Express slots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05EDD3D-C135-40E3-9035-C2D2D14104B8}"/>
              </a:ext>
            </a:extLst>
          </p:cNvPr>
          <p:cNvCxnSpPr>
            <a:cxnSpLocks/>
            <a:stCxn id="8" idx="1"/>
          </p:cNvCxnSpPr>
          <p:nvPr/>
        </p:nvCxnSpPr>
        <p:spPr>
          <a:xfrm flipH="1" flipV="1">
            <a:off x="8035927" y="571502"/>
            <a:ext cx="285114" cy="2778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B2258C2-3F9C-48ED-BD7B-5A24B89713CC}"/>
              </a:ext>
            </a:extLst>
          </p:cNvPr>
          <p:cNvCxnSpPr>
            <a:cxnSpLocks/>
          </p:cNvCxnSpPr>
          <p:nvPr/>
        </p:nvCxnSpPr>
        <p:spPr>
          <a:xfrm flipH="1">
            <a:off x="8035927" y="770098"/>
            <a:ext cx="285114" cy="36099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A1D506A-C078-4394-B0A0-B71A12C278D2}"/>
              </a:ext>
            </a:extLst>
          </p:cNvPr>
          <p:cNvCxnSpPr>
            <a:cxnSpLocks/>
          </p:cNvCxnSpPr>
          <p:nvPr/>
        </p:nvCxnSpPr>
        <p:spPr>
          <a:xfrm flipH="1">
            <a:off x="7978775" y="777240"/>
            <a:ext cx="495300" cy="90987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98E233C-4691-4E66-9679-79C212816EBA}"/>
              </a:ext>
            </a:extLst>
          </p:cNvPr>
          <p:cNvCxnSpPr>
            <a:cxnSpLocks/>
          </p:cNvCxnSpPr>
          <p:nvPr/>
        </p:nvCxnSpPr>
        <p:spPr>
          <a:xfrm flipH="1">
            <a:off x="7978775" y="773669"/>
            <a:ext cx="641350" cy="147105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 Box 2">
            <a:extLst>
              <a:ext uri="{FF2B5EF4-FFF2-40B4-BE49-F238E27FC236}">
                <a16:creationId xmlns:a16="http://schemas.microsoft.com/office/drawing/2014/main" id="{3F7FD355-274E-4B57-BE7B-796C37D0FC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09384" y="4195454"/>
            <a:ext cx="1463039" cy="704047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I/O ports</a:t>
            </a:r>
            <a:b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 next slide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8" name="Right Brace 37">
            <a:extLst>
              <a:ext uri="{FF2B5EF4-FFF2-40B4-BE49-F238E27FC236}">
                <a16:creationId xmlns:a16="http://schemas.microsoft.com/office/drawing/2014/main" id="{BA3286F1-62CD-4E9B-80AE-B52A6256E756}"/>
              </a:ext>
            </a:extLst>
          </p:cNvPr>
          <p:cNvSpPr/>
          <p:nvPr/>
        </p:nvSpPr>
        <p:spPr>
          <a:xfrm>
            <a:off x="9587345" y="2521527"/>
            <a:ext cx="563419" cy="3999346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Box 2">
            <a:extLst>
              <a:ext uri="{FF2B5EF4-FFF2-40B4-BE49-F238E27FC236}">
                <a16:creationId xmlns:a16="http://schemas.microsoft.com/office/drawing/2014/main" id="{F73FFDBC-C02D-4110-8970-E038654405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50042" y="1611798"/>
            <a:ext cx="2638107" cy="355908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Battery (powers clock)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6307307-A569-4D9C-8C06-99BDF8C30AE9}"/>
              </a:ext>
            </a:extLst>
          </p:cNvPr>
          <p:cNvCxnSpPr>
            <a:cxnSpLocks/>
          </p:cNvCxnSpPr>
          <p:nvPr/>
        </p:nvCxnSpPr>
        <p:spPr>
          <a:xfrm>
            <a:off x="5572125" y="1967706"/>
            <a:ext cx="762634" cy="70881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5B7028B-D0A8-47EF-8800-33330B813376}"/>
              </a:ext>
            </a:extLst>
          </p:cNvPr>
          <p:cNvSpPr txBox="1"/>
          <p:nvPr/>
        </p:nvSpPr>
        <p:spPr>
          <a:xfrm>
            <a:off x="171451" y="180975"/>
            <a:ext cx="2152650" cy="954107"/>
          </a:xfrm>
          <a:prstGeom prst="rect">
            <a:avLst/>
          </a:prstGeom>
          <a:solidFill>
            <a:schemeClr val="bg1">
              <a:alpha val="31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CC"/>
                </a:solidFill>
              </a:rPr>
              <a:t>HP Z230 Motherboard</a:t>
            </a:r>
          </a:p>
        </p:txBody>
      </p:sp>
    </p:spTree>
    <p:extLst>
      <p:ext uri="{BB962C8B-B14F-4D97-AF65-F5344CB8AC3E}">
        <p14:creationId xmlns:p14="http://schemas.microsoft.com/office/powerpoint/2010/main" val="1440515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4F13C-D3F1-4A5D-9838-DE696F432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2BEC24-A9C4-48CE-A433-EABF36BC59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0BFC84-4C56-43C3-A8E1-F8B6F1A85981}"/>
              </a:ext>
            </a:extLst>
          </p:cNvPr>
          <p:cNvSpPr txBox="1"/>
          <p:nvPr/>
        </p:nvSpPr>
        <p:spPr>
          <a:xfrm>
            <a:off x="171451" y="180975"/>
            <a:ext cx="2152650" cy="954107"/>
          </a:xfrm>
          <a:prstGeom prst="rect">
            <a:avLst/>
          </a:prstGeom>
          <a:solidFill>
            <a:schemeClr val="bg1">
              <a:alpha val="31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CC"/>
                </a:solidFill>
              </a:rPr>
              <a:t>HP Z230 Motherboard</a:t>
            </a:r>
          </a:p>
        </p:txBody>
      </p:sp>
      <p:sp>
        <p:nvSpPr>
          <p:cNvPr id="7" name="Text Box 2">
            <a:extLst>
              <a:ext uri="{FF2B5EF4-FFF2-40B4-BE49-F238E27FC236}">
                <a16:creationId xmlns:a16="http://schemas.microsoft.com/office/drawing/2014/main" id="{FD5AFEE4-799E-4FA4-8D22-13AA57FF42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5211" y="4933838"/>
            <a:ext cx="1596416" cy="355908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DisplayPort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A14C028-C03A-4FD4-AFC3-5B044149EDC7}"/>
              </a:ext>
            </a:extLst>
          </p:cNvPr>
          <p:cNvCxnSpPr>
            <a:cxnSpLocks/>
          </p:cNvCxnSpPr>
          <p:nvPr/>
        </p:nvCxnSpPr>
        <p:spPr>
          <a:xfrm flipV="1">
            <a:off x="5436066" y="4420998"/>
            <a:ext cx="134224" cy="51284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684BEAA-37B2-42AE-8653-3218262C48CD}"/>
              </a:ext>
            </a:extLst>
          </p:cNvPr>
          <p:cNvCxnSpPr>
            <a:cxnSpLocks/>
          </p:cNvCxnSpPr>
          <p:nvPr/>
        </p:nvCxnSpPr>
        <p:spPr>
          <a:xfrm flipH="1" flipV="1">
            <a:off x="4175211" y="4420998"/>
            <a:ext cx="129739" cy="51284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0E09C9E-A5D5-469C-BE6C-DB87C9AB53BA}"/>
              </a:ext>
            </a:extLst>
          </p:cNvPr>
          <p:cNvCxnSpPr>
            <a:cxnSpLocks/>
          </p:cNvCxnSpPr>
          <p:nvPr/>
        </p:nvCxnSpPr>
        <p:spPr>
          <a:xfrm flipH="1" flipV="1">
            <a:off x="4304950" y="3429000"/>
            <a:ext cx="208327" cy="150483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Box 2">
            <a:extLst>
              <a:ext uri="{FF2B5EF4-FFF2-40B4-BE49-F238E27FC236}">
                <a16:creationId xmlns:a16="http://schemas.microsoft.com/office/drawing/2014/main" id="{354E409D-9293-4897-9DE5-8BFCB92137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5071" y="4762351"/>
            <a:ext cx="1965181" cy="698882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PS/2 mouse (top), </a:t>
            </a:r>
            <a:r>
              <a:rPr lang="en-US" sz="20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</a:t>
            </a: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eyboard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4596D21-1235-4607-9C36-980E14F9E51F}"/>
              </a:ext>
            </a:extLst>
          </p:cNvPr>
          <p:cNvCxnSpPr>
            <a:cxnSpLocks/>
            <a:stCxn id="16" idx="0"/>
          </p:cNvCxnSpPr>
          <p:nvPr/>
        </p:nvCxnSpPr>
        <p:spPr>
          <a:xfrm flipV="1">
            <a:off x="1567662" y="4261607"/>
            <a:ext cx="0" cy="50074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Box 2">
            <a:extLst>
              <a:ext uri="{FF2B5EF4-FFF2-40B4-BE49-F238E27FC236}">
                <a16:creationId xmlns:a16="http://schemas.microsoft.com/office/drawing/2014/main" id="{3512E95D-61B2-4AED-A4C0-A7DA11B0C7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93079" y="4940305"/>
            <a:ext cx="1965181" cy="349441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RS-232 aka Serial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2FB75F8-69A2-4413-BE0D-91420B391C92}"/>
              </a:ext>
            </a:extLst>
          </p:cNvPr>
          <p:cNvCxnSpPr>
            <a:cxnSpLocks/>
            <a:stCxn id="20" idx="0"/>
          </p:cNvCxnSpPr>
          <p:nvPr/>
        </p:nvCxnSpPr>
        <p:spPr>
          <a:xfrm flipV="1">
            <a:off x="7475670" y="3212983"/>
            <a:ext cx="0" cy="17273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Box 2">
            <a:extLst>
              <a:ext uri="{FF2B5EF4-FFF2-40B4-BE49-F238E27FC236}">
                <a16:creationId xmlns:a16="http://schemas.microsoft.com/office/drawing/2014/main" id="{624C1595-AE96-46F2-A8A3-4916201C97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3319" y="436200"/>
            <a:ext cx="1176616" cy="698882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4x USB 2</a:t>
            </a:r>
            <a:b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2x USB 3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F519028-6E48-4382-8DBC-431C2D705A20}"/>
              </a:ext>
            </a:extLst>
          </p:cNvPr>
          <p:cNvCxnSpPr>
            <a:cxnSpLocks/>
          </p:cNvCxnSpPr>
          <p:nvPr/>
        </p:nvCxnSpPr>
        <p:spPr>
          <a:xfrm flipH="1">
            <a:off x="3135325" y="1135082"/>
            <a:ext cx="2165105" cy="235473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629D386-B0E4-4BB1-8E7B-DE280E86B7C6}"/>
              </a:ext>
            </a:extLst>
          </p:cNvPr>
          <p:cNvCxnSpPr>
            <a:cxnSpLocks/>
          </p:cNvCxnSpPr>
          <p:nvPr/>
        </p:nvCxnSpPr>
        <p:spPr>
          <a:xfrm>
            <a:off x="6241409" y="1135082"/>
            <a:ext cx="2576818" cy="125448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 Box 2">
            <a:extLst>
              <a:ext uri="{FF2B5EF4-FFF2-40B4-BE49-F238E27FC236}">
                <a16:creationId xmlns:a16="http://schemas.microsoft.com/office/drawing/2014/main" id="{EF300E3F-C4B0-4F9E-ACC1-CF2FFC36F1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0252" y="436200"/>
            <a:ext cx="1771523" cy="698882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Network,</a:t>
            </a:r>
            <a:b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 b="1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8P8C connector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0846589-F2A9-452C-8971-28E5FD22933A}"/>
              </a:ext>
            </a:extLst>
          </p:cNvPr>
          <p:cNvCxnSpPr>
            <a:cxnSpLocks/>
            <a:stCxn id="31" idx="2"/>
          </p:cNvCxnSpPr>
          <p:nvPr/>
        </p:nvCxnSpPr>
        <p:spPr>
          <a:xfrm flipH="1">
            <a:off x="2759341" y="1135082"/>
            <a:ext cx="676673" cy="151583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Box 2">
            <a:extLst>
              <a:ext uri="{FF2B5EF4-FFF2-40B4-BE49-F238E27FC236}">
                <a16:creationId xmlns:a16="http://schemas.microsoft.com/office/drawing/2014/main" id="{EA8F466B-0E33-4D85-9038-3CB64089B4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08409" y="4762351"/>
            <a:ext cx="2659310" cy="698882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3.5mm analog Audio</a:t>
            </a:r>
            <a:b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line-in (top), line-out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3DF31D2-6A89-4592-8AD0-9685C2C15934}"/>
              </a:ext>
            </a:extLst>
          </p:cNvPr>
          <p:cNvCxnSpPr>
            <a:cxnSpLocks/>
            <a:stCxn id="35" idx="0"/>
          </p:cNvCxnSpPr>
          <p:nvPr/>
        </p:nvCxnSpPr>
        <p:spPr>
          <a:xfrm flipV="1">
            <a:off x="10438064" y="4337108"/>
            <a:ext cx="0" cy="42524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69108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Motherboard Components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F6311E-06D8-4333-865A-D183B82E17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6" name="Text Box 2">
            <a:extLst>
              <a:ext uri="{FF2B5EF4-FFF2-40B4-BE49-F238E27FC236}">
                <a16:creationId xmlns:a16="http://schemas.microsoft.com/office/drawing/2014/main" id="{2FF79986-B36F-412D-B629-797870E850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9645" y="1246981"/>
            <a:ext cx="1421129" cy="355908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SATA Ports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9552FD0-C188-483C-B36A-3FBB5F101C6E}"/>
              </a:ext>
            </a:extLst>
          </p:cNvPr>
          <p:cNvCxnSpPr>
            <a:cxnSpLocks/>
          </p:cNvCxnSpPr>
          <p:nvPr/>
        </p:nvCxnSpPr>
        <p:spPr>
          <a:xfrm flipV="1">
            <a:off x="2390774" y="1246981"/>
            <a:ext cx="1381126" cy="17224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Box 2">
            <a:extLst>
              <a:ext uri="{FF2B5EF4-FFF2-40B4-BE49-F238E27FC236}">
                <a16:creationId xmlns:a16="http://schemas.microsoft.com/office/drawing/2014/main" id="{2B311107-473D-4101-94F3-07C4CBBF25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33775" y="3252558"/>
            <a:ext cx="1733550" cy="646266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Case USB block headers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2A8DF1A-2016-44F8-9B41-05E4CF1B10AB}"/>
              </a:ext>
            </a:extLst>
          </p:cNvPr>
          <p:cNvCxnSpPr>
            <a:cxnSpLocks/>
            <a:stCxn id="19" idx="0"/>
          </p:cNvCxnSpPr>
          <p:nvPr/>
        </p:nvCxnSpPr>
        <p:spPr>
          <a:xfrm flipH="1" flipV="1">
            <a:off x="3943350" y="2028826"/>
            <a:ext cx="457200" cy="122373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Box 2">
            <a:extLst>
              <a:ext uri="{FF2B5EF4-FFF2-40B4-BE49-F238E27FC236}">
                <a16:creationId xmlns:a16="http://schemas.microsoft.com/office/drawing/2014/main" id="{839F5803-5BE8-4BA6-8D32-F5FA48D10A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60870" y="891073"/>
            <a:ext cx="1421129" cy="711816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Primary oscillator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4E0ED3C-00FB-400C-928D-3CD975A7EC9C}"/>
              </a:ext>
            </a:extLst>
          </p:cNvPr>
          <p:cNvCxnSpPr>
            <a:cxnSpLocks/>
            <a:stCxn id="25" idx="1"/>
          </p:cNvCxnSpPr>
          <p:nvPr/>
        </p:nvCxnSpPr>
        <p:spPr>
          <a:xfrm flipH="1">
            <a:off x="6096000" y="1246981"/>
            <a:ext cx="864870" cy="30965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F2CEC6F-219D-45F4-B8D3-B5C5E71BC831}"/>
              </a:ext>
            </a:extLst>
          </p:cNvPr>
          <p:cNvGrpSpPr/>
          <p:nvPr/>
        </p:nvGrpSpPr>
        <p:grpSpPr>
          <a:xfrm>
            <a:off x="7303769" y="1602889"/>
            <a:ext cx="4267200" cy="4070345"/>
            <a:chOff x="7829550" y="1690688"/>
            <a:chExt cx="4267200" cy="407034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40531C0-90A0-4A2C-A168-81C23708D477}"/>
                </a:ext>
              </a:extLst>
            </p:cNvPr>
            <p:cNvSpPr txBox="1"/>
            <p:nvPr/>
          </p:nvSpPr>
          <p:spPr>
            <a:xfrm>
              <a:off x="7829550" y="1690688"/>
              <a:ext cx="4267200" cy="4070345"/>
            </a:xfrm>
            <a:prstGeom prst="rect">
              <a:avLst/>
            </a:prstGeom>
            <a:solidFill>
              <a:schemeClr val="bg1"/>
            </a:solidFill>
            <a:ln w="63500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rgbClr val="FF0000"/>
                  </a:solidFill>
                </a:rPr>
                <a:t>Looks similar to this:</a:t>
              </a:r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endParaRPr lang="en-US" dirty="0"/>
            </a:p>
            <a:p>
              <a:r>
                <a:rPr lang="en-US" sz="1050" dirty="0"/>
                <a:t>By </a:t>
              </a:r>
              <a:r>
                <a:rPr lang="en-US" sz="1050" dirty="0" err="1"/>
                <a:t>Altzone</a:t>
              </a:r>
              <a:r>
                <a:rPr lang="en-US" sz="1050" dirty="0"/>
                <a:t> at English Wikipedia [Public domain], via Wikimedia Commons</a:t>
              </a: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B8028B4-8100-4775-A142-91C3FCD205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96325" y="2339973"/>
              <a:ext cx="2559517" cy="2942642"/>
            </a:xfrm>
            <a:prstGeom prst="rect">
              <a:avLst/>
            </a:prstGeom>
          </p:spPr>
        </p:pic>
      </p:grpSp>
      <p:sp>
        <p:nvSpPr>
          <p:cNvPr id="41" name="Text Box 2">
            <a:extLst>
              <a:ext uri="{FF2B5EF4-FFF2-40B4-BE49-F238E27FC236}">
                <a16:creationId xmlns:a16="http://schemas.microsoft.com/office/drawing/2014/main" id="{DBBDAA75-0846-4FD5-A6C3-627387596C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303" y="3898824"/>
            <a:ext cx="1970723" cy="1019969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Header for front panel lights and switches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E100E2D-97C0-488D-971D-D96DB72492F0}"/>
              </a:ext>
            </a:extLst>
          </p:cNvPr>
          <p:cNvCxnSpPr>
            <a:cxnSpLocks/>
          </p:cNvCxnSpPr>
          <p:nvPr/>
        </p:nvCxnSpPr>
        <p:spPr>
          <a:xfrm>
            <a:off x="2115026" y="4495800"/>
            <a:ext cx="554831" cy="8493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EC87C731-5931-4FF4-AB8D-2AFE9461159F}"/>
              </a:ext>
            </a:extLst>
          </p:cNvPr>
          <p:cNvSpPr txBox="1"/>
          <p:nvPr/>
        </p:nvSpPr>
        <p:spPr>
          <a:xfrm>
            <a:off x="171451" y="180975"/>
            <a:ext cx="2152650" cy="954107"/>
          </a:xfrm>
          <a:prstGeom prst="rect">
            <a:avLst/>
          </a:prstGeom>
          <a:solidFill>
            <a:schemeClr val="bg1">
              <a:alpha val="31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CC"/>
                </a:solidFill>
              </a:rPr>
              <a:t>HP Z230 Motherboard</a:t>
            </a:r>
          </a:p>
        </p:txBody>
      </p:sp>
    </p:spTree>
    <p:extLst>
      <p:ext uri="{BB962C8B-B14F-4D97-AF65-F5344CB8AC3E}">
        <p14:creationId xmlns:p14="http://schemas.microsoft.com/office/powerpoint/2010/main" val="31123947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826CF2C-05B0-4E0D-AB33-F86238B5C976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6408420" cy="402336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The Central Processing Unit handles most of the processing of program instructions done in the computer</a:t>
            </a:r>
          </a:p>
          <a:p>
            <a:r>
              <a:rPr lang="en-US" dirty="0"/>
              <a:t>Other processing units in a computer include:</a:t>
            </a:r>
          </a:p>
          <a:p>
            <a:pPr lvl="1"/>
            <a:r>
              <a:rPr lang="en-US" dirty="0"/>
              <a:t>Motherboard chipset, which handles basic input and output</a:t>
            </a:r>
          </a:p>
          <a:p>
            <a:pPr lvl="1"/>
            <a:r>
              <a:rPr lang="en-US" dirty="0"/>
              <a:t>Graphics Processing Unit (GPU), which is nearly a mini-computer all by itself</a:t>
            </a:r>
          </a:p>
          <a:p>
            <a:pPr lvl="1"/>
            <a:endParaRPr lang="en-US" dirty="0"/>
          </a:p>
          <a:p>
            <a:r>
              <a:rPr lang="en-US" dirty="0"/>
              <a:t>From the perspective of a sysadmin, you’ll select CPUs based on the proper intersection of price and features for a specific use</a:t>
            </a:r>
          </a:p>
          <a:p>
            <a:pPr lvl="1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4FA370B-30A6-4162-B95A-2545AB52DF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4468" y="-32315"/>
            <a:ext cx="4197532" cy="34992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0B3192D-87A9-403A-92BB-6F130F8BAA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4468" y="3466949"/>
            <a:ext cx="4197531" cy="3488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600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9E37298-A04C-4774-B5C7-6A1C94B662AE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Sockets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5494020" cy="4023360"/>
          </a:xfrm>
        </p:spPr>
        <p:txBody>
          <a:bodyPr>
            <a:normAutofit fontScale="92500"/>
          </a:bodyPr>
          <a:lstStyle/>
          <a:p>
            <a:r>
              <a:rPr lang="en-US" dirty="0"/>
              <a:t>The CPU socket on a motherboard only supports a certain class of CPUs.</a:t>
            </a:r>
          </a:p>
          <a:p>
            <a:r>
              <a:rPr lang="en-US" dirty="0"/>
              <a:t>This HP Z230 socket is for LGA1150 CPUs only.</a:t>
            </a:r>
          </a:p>
          <a:p>
            <a:pPr lvl="1"/>
            <a:r>
              <a:rPr lang="en-US" dirty="0"/>
              <a:t>LGA stands for Land Grid Array, and refers to the fact that the pins are on the socket, while the CPU remains flat</a:t>
            </a:r>
          </a:p>
          <a:p>
            <a:pPr lvl="1"/>
            <a:r>
              <a:rPr lang="en-US" dirty="0"/>
              <a:t>1150 refers to the 1150 pins/pads</a:t>
            </a:r>
          </a:p>
          <a:p>
            <a:r>
              <a:rPr lang="en-US" dirty="0"/>
              <a:t>CPU features and specs dictate the shape of sockets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B83B83B-2CBC-45C5-8640-F924D98360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7140" y="0"/>
            <a:ext cx="52448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8210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6702"/>
            <a:ext cx="107823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Random Access Memory modules come in lots of speeds, sizes, shapes, and technologies, some with heatsinks, some read two at a time (dual channel)</a:t>
            </a:r>
          </a:p>
          <a:p>
            <a:r>
              <a:rPr lang="en-US" sz="2400" dirty="0"/>
              <a:t>This is the 4GB OEM module in our HP Z230 PC. It’s type is PC3-12800U, which uses DDR3-1600 DRAM chips in an unbuffered (faster, but perhaps less reliable) configuration running at 12.8 GHz total across the entire module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093EBD-7D3F-4C43-A9B8-E9C0C78A67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71700" y="3443287"/>
            <a:ext cx="17049750" cy="1278731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6E14A2B-DEC5-48EC-8EC9-68066E11B2A6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5475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F73E9-327A-491D-AA5B-B2389FB1F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RAM - DDR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E304152-F7DE-4A0D-93EF-04C4D8B71A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345482" y="8349"/>
            <a:ext cx="5308001" cy="7985889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3A19151-1290-4046-A750-86EDDAB5E83F}"/>
              </a:ext>
            </a:extLst>
          </p:cNvPr>
          <p:cNvSpPr txBox="1">
            <a:spLocks/>
          </p:cNvSpPr>
          <p:nvPr/>
        </p:nvSpPr>
        <p:spPr>
          <a:xfrm>
            <a:off x="838199" y="1825625"/>
            <a:ext cx="29500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Double Data Rate RAM differs from Single Data Rate RAM in that it transfers data on both the rising and falling edges of the oscillator-generated clock signal</a:t>
            </a:r>
          </a:p>
        </p:txBody>
      </p:sp>
      <p:sp>
        <p:nvSpPr>
          <p:cNvPr id="7" name="Text Box 2">
            <a:extLst>
              <a:ext uri="{FF2B5EF4-FFF2-40B4-BE49-F238E27FC236}">
                <a16:creationId xmlns:a16="http://schemas.microsoft.com/office/drawing/2014/main" id="{31DF0AA4-56CD-41F4-A624-81B0B672C0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53000" y="595715"/>
            <a:ext cx="6545580" cy="355908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Differentiate generations by notch (aka key) position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752DFC6-6CC6-4B0C-B570-7948EE6ACF05}"/>
              </a:ext>
            </a:extLst>
          </p:cNvPr>
          <p:cNvCxnSpPr>
            <a:cxnSpLocks/>
          </p:cNvCxnSpPr>
          <p:nvPr/>
        </p:nvCxnSpPr>
        <p:spPr>
          <a:xfrm flipH="1">
            <a:off x="7429501" y="951623"/>
            <a:ext cx="563879" cy="267549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6DC1D85A-D005-4FE8-BF43-756CBF8019CD}"/>
              </a:ext>
            </a:extLst>
          </p:cNvPr>
          <p:cNvSpPr/>
          <p:nvPr/>
        </p:nvSpPr>
        <p:spPr>
          <a:xfrm>
            <a:off x="4813300" y="6596390"/>
            <a:ext cx="6096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/>
              <a:t>By Martini - Own work, Public Domain, https://commons.wikimedia.org/w/index.php?curid=8941276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0DDDFC-8EA4-4A65-85D2-81E48D062540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0625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F3C4FB2-7B0E-4EF9-8139-3C35E6E6B7B0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30555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Power Supply Units provide several DC voltages for the components of a computer, adapting it from main supply (120V AC)</a:t>
            </a:r>
          </a:p>
          <a:p>
            <a:r>
              <a:rPr lang="en-US" dirty="0"/>
              <a:t>ATX specifies:</a:t>
            </a:r>
          </a:p>
          <a:p>
            <a:pPr lvl="1"/>
            <a:r>
              <a:rPr lang="en-US" dirty="0"/>
              <a:t>Voltages: +12V, +5V, +3.3V, and low-power</a:t>
            </a:r>
            <a:br>
              <a:rPr lang="en-US" dirty="0"/>
            </a:br>
            <a:r>
              <a:rPr lang="en-US" dirty="0"/>
              <a:t> -12V, +5V</a:t>
            </a:r>
            <a:r>
              <a:rPr lang="en-US" baseline="-25000" dirty="0"/>
              <a:t>SB</a:t>
            </a:r>
          </a:p>
          <a:p>
            <a:pPr lvl="1"/>
            <a:r>
              <a:rPr lang="en-US" dirty="0"/>
              <a:t>PSU dimensions</a:t>
            </a:r>
          </a:p>
          <a:p>
            <a:pPr lvl="1"/>
            <a:r>
              <a:rPr lang="en-US" dirty="0"/>
              <a:t>Primary 24-pin MOBO connector</a:t>
            </a:r>
          </a:p>
          <a:p>
            <a:pPr lvl="1"/>
            <a:r>
              <a:rPr lang="en-US" dirty="0"/>
              <a:t>Power switch: PSU controlled by OS and front-panel switch</a:t>
            </a:r>
          </a:p>
          <a:p>
            <a:pPr lvl="1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1F423E4-4218-4085-BA14-C9464758C7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8075" y="0"/>
            <a:ext cx="4733925" cy="350902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79EF0C-B182-4B2B-B17C-BDDF382ABD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8074" y="3388336"/>
            <a:ext cx="4733925" cy="351808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11602D2-BF00-4CBD-81B5-A1F36D34A026}"/>
              </a:ext>
            </a:extLst>
          </p:cNvPr>
          <p:cNvSpPr txBox="1"/>
          <p:nvPr/>
        </p:nvSpPr>
        <p:spPr>
          <a:xfrm>
            <a:off x="4333875" y="6521450"/>
            <a:ext cx="427672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By </a:t>
            </a:r>
            <a:r>
              <a:rPr lang="en-US" sz="900" dirty="0" err="1"/>
              <a:t>Dsimic</a:t>
            </a:r>
            <a:r>
              <a:rPr lang="en-US" sz="900" dirty="0"/>
              <a:t> at English Wikipedia, CC BY-SA 3.0</a:t>
            </a:r>
          </a:p>
          <a:p>
            <a:r>
              <a:rPr lang="en-US" sz="900" dirty="0"/>
              <a:t>By Tobias Maier (Own work) [CC0], via Wikimedia Commons</a:t>
            </a:r>
          </a:p>
          <a:p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936636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You Need to Care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Because someday you’ll have to:</a:t>
            </a:r>
          </a:p>
          <a:p>
            <a:pPr lvl="1"/>
            <a:r>
              <a:rPr lang="en-US" dirty="0"/>
              <a:t>Repair a PC</a:t>
            </a:r>
          </a:p>
          <a:p>
            <a:pPr lvl="1"/>
            <a:r>
              <a:rPr lang="en-US" dirty="0"/>
              <a:t>Plan a purchase of computer equipment that meets a specific requirement</a:t>
            </a:r>
          </a:p>
          <a:p>
            <a:pPr lvl="2"/>
            <a:r>
              <a:rPr lang="en-US" dirty="0"/>
              <a:t>Graphics ability, storage sizes, network interface count, USB data transfer speeds, CPU computation speed (serial and/or parallel), etc.</a:t>
            </a:r>
          </a:p>
          <a:p>
            <a:pPr lvl="1"/>
            <a:r>
              <a:rPr lang="en-US" dirty="0"/>
              <a:t>Compare form factors and standards to make decisions</a:t>
            </a:r>
          </a:p>
          <a:p>
            <a:pPr lvl="1"/>
            <a:r>
              <a:rPr lang="en-US" dirty="0"/>
              <a:t>Understand new technology as the market (rapidly) changes</a:t>
            </a: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77846B3-908D-4F1B-9CDF-9650A1E2A46E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FD65C3-E9E1-4839-BA16-E5BF195501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8537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48DF78C-5653-4B14-9A89-013D0B62AAFE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770667-EC51-4888-BC6A-ADDDE53B4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50240B-D852-4744-88D1-48478311D4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1623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This is a non-standard form factor PSU for the HPZ230: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DF0D35-0613-430E-BB85-17ED740CFF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35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8130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Interfaces - SATA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SATA stands for “Serial AT Attachment”</a:t>
            </a:r>
          </a:p>
          <a:p>
            <a:r>
              <a:rPr lang="en-US" dirty="0"/>
              <a:t>Replace the </a:t>
            </a:r>
            <a:r>
              <a:rPr lang="en-US" dirty="0" err="1"/>
              <a:t>ol</a:t>
            </a:r>
            <a:r>
              <a:rPr lang="en-US" dirty="0"/>
              <a:t>’ ribbon cable Parallel ATA standard</a:t>
            </a:r>
          </a:p>
          <a:p>
            <a:r>
              <a:rPr lang="en-US" dirty="0"/>
              <a:t>Consists of both data cable and power cable standards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BDCA5B-2B63-4620-89B7-4452D00C8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1600" y="3505200"/>
            <a:ext cx="4470400" cy="3352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4BAD057-B7B7-4057-B80E-70FCD5447C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05200"/>
            <a:ext cx="5960533" cy="33528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2EA0ADE-B0D9-4B3D-90C7-4B521F19700D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0447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933B0FB-9251-4691-9266-2D497A7C32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2157" y="2787965"/>
            <a:ext cx="7909244" cy="403532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Interfaces - USB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Universal Serial Bus is the prevalent peripheral bus used today</a:t>
            </a:r>
          </a:p>
          <a:p>
            <a:r>
              <a:rPr lang="en-US" dirty="0"/>
              <a:t>There are lots of different plugs: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86DA15A-988E-4D87-BA8F-846A09067D60}"/>
              </a:ext>
            </a:extLst>
          </p:cNvPr>
          <p:cNvSpPr/>
          <p:nvPr/>
        </p:nvSpPr>
        <p:spPr>
          <a:xfrm>
            <a:off x="6441757" y="6176963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By Milos634 - Own work, CC BY-SA 4.0, https://commons.wikimedia.org/w/index.php?curid=42694553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DDF30B9-6AA6-4B61-8531-7D800A30F23C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B0D457A-E8D8-4922-A481-D66C6F652F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2812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Interfaces - USB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23872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USB connections are directed, such that one host device is all the way upstream, while other devices connect in a tree graph</a:t>
            </a:r>
          </a:p>
          <a:p>
            <a:r>
              <a:rPr lang="en-US" dirty="0"/>
              <a:t>Power is provided via USB and can only flow downstream: peripherals cannot power the host or upstream devices</a:t>
            </a:r>
          </a:p>
          <a:p>
            <a:r>
              <a:rPr lang="en-US" dirty="0"/>
              <a:t>Powered Hubs can often provide more power than the host can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996B4B0-4626-441C-82D0-D997A64E651D}"/>
              </a:ext>
            </a:extLst>
          </p:cNvPr>
          <p:cNvGrpSpPr/>
          <p:nvPr/>
        </p:nvGrpSpPr>
        <p:grpSpPr>
          <a:xfrm>
            <a:off x="942800" y="3997679"/>
            <a:ext cx="10306400" cy="2626146"/>
            <a:chOff x="494950" y="4001294"/>
            <a:chExt cx="10306400" cy="2626146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C871509-626B-43E8-A8C2-9FA5F1F3EBF5}"/>
                </a:ext>
              </a:extLst>
            </p:cNvPr>
            <p:cNvCxnSpPr>
              <a:cxnSpLocks/>
            </p:cNvCxnSpPr>
            <p:nvPr/>
          </p:nvCxnSpPr>
          <p:spPr>
            <a:xfrm>
              <a:off x="2642532" y="4421826"/>
              <a:ext cx="1726268" cy="0"/>
            </a:xfrm>
            <a:prstGeom prst="straightConnector1">
              <a:avLst/>
            </a:prstGeom>
            <a:ln w="1016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E8B2099-23AC-45D9-9C06-C8AA8FD355CB}"/>
                </a:ext>
              </a:extLst>
            </p:cNvPr>
            <p:cNvCxnSpPr>
              <a:cxnSpLocks/>
            </p:cNvCxnSpPr>
            <p:nvPr/>
          </p:nvCxnSpPr>
          <p:spPr>
            <a:xfrm>
              <a:off x="2642532" y="5550557"/>
              <a:ext cx="1726268" cy="0"/>
            </a:xfrm>
            <a:prstGeom prst="straightConnector1">
              <a:avLst/>
            </a:prstGeom>
            <a:ln w="1016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1B9381C9-22B4-4930-AD71-4CB783BC5BF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37300" y="4737368"/>
              <a:ext cx="1873827" cy="771257"/>
            </a:xfrm>
            <a:prstGeom prst="straightConnector1">
              <a:avLst/>
            </a:prstGeom>
            <a:ln w="1016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6A7E4FFA-426B-4018-BDCA-852F0BE7C463}"/>
                </a:ext>
              </a:extLst>
            </p:cNvPr>
            <p:cNvCxnSpPr>
              <a:cxnSpLocks/>
              <a:endCxn id="22" idx="1"/>
            </p:cNvCxnSpPr>
            <p:nvPr/>
          </p:nvCxnSpPr>
          <p:spPr>
            <a:xfrm>
              <a:off x="6369404" y="5550557"/>
              <a:ext cx="1826073" cy="2288"/>
            </a:xfrm>
            <a:prstGeom prst="straightConnector1">
              <a:avLst/>
            </a:prstGeom>
            <a:ln w="1016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62D97DFE-24A3-412E-8D6E-737ADB222825}"/>
                </a:ext>
              </a:extLst>
            </p:cNvPr>
            <p:cNvCxnSpPr>
              <a:cxnSpLocks/>
            </p:cNvCxnSpPr>
            <p:nvPr/>
          </p:nvCxnSpPr>
          <p:spPr>
            <a:xfrm>
              <a:off x="6498431" y="5660231"/>
              <a:ext cx="1712696" cy="651669"/>
            </a:xfrm>
            <a:prstGeom prst="straightConnector1">
              <a:avLst/>
            </a:prstGeom>
            <a:ln w="1016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4CD7888-9F8D-4488-BD2D-9E3EF7CF00A4}"/>
                </a:ext>
              </a:extLst>
            </p:cNvPr>
            <p:cNvSpPr/>
            <p:nvPr/>
          </p:nvSpPr>
          <p:spPr>
            <a:xfrm>
              <a:off x="494950" y="4001294"/>
              <a:ext cx="2147582" cy="204691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800" dirty="0"/>
                <a:t>PC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7F80B9E-710D-47D4-9E46-7916687D0317}"/>
                </a:ext>
              </a:extLst>
            </p:cNvPr>
            <p:cNvSpPr/>
            <p:nvPr/>
          </p:nvSpPr>
          <p:spPr>
            <a:xfrm>
              <a:off x="8195476" y="4433576"/>
              <a:ext cx="2605873" cy="63108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/>
                <a:t>CAMERA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0BD260D-01E6-49B7-AFED-F6FFB66B489A}"/>
                </a:ext>
              </a:extLst>
            </p:cNvPr>
            <p:cNvSpPr/>
            <p:nvPr/>
          </p:nvSpPr>
          <p:spPr>
            <a:xfrm>
              <a:off x="4368800" y="5235016"/>
              <a:ext cx="2147582" cy="63108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/>
                <a:t>HUB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1E20960-1472-430B-BDBF-3D3C62B60B06}"/>
                </a:ext>
              </a:extLst>
            </p:cNvPr>
            <p:cNvSpPr/>
            <p:nvPr/>
          </p:nvSpPr>
          <p:spPr>
            <a:xfrm>
              <a:off x="4368800" y="4118036"/>
              <a:ext cx="2933123" cy="63108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/>
                <a:t>FLASH DRIVE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51B22E7-037A-4CE8-BA2C-F4769E66238E}"/>
                </a:ext>
              </a:extLst>
            </p:cNvPr>
            <p:cNvSpPr/>
            <p:nvPr/>
          </p:nvSpPr>
          <p:spPr>
            <a:xfrm>
              <a:off x="8195477" y="5237304"/>
              <a:ext cx="2605873" cy="63108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/>
                <a:t>MOUSE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9A14103-2924-4990-904D-4FF9A7575FC6}"/>
                </a:ext>
              </a:extLst>
            </p:cNvPr>
            <p:cNvSpPr/>
            <p:nvPr/>
          </p:nvSpPr>
          <p:spPr>
            <a:xfrm>
              <a:off x="8195478" y="5996359"/>
              <a:ext cx="2605872" cy="63108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/>
                <a:t>SPEAKERS</a:t>
              </a: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070DE51C-9C58-4278-B79D-FB97A9691353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791B427-76B7-4574-9D08-23C5968550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7460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Interfaces - PCI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411598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ISA gave way to PCI, which has given way to PCI Express (PCIe)</a:t>
            </a:r>
          </a:p>
          <a:p>
            <a:r>
              <a:rPr lang="en-US" dirty="0"/>
              <a:t>PCIe is a serial computer expansion bus standard used in all modern PCs to connect devices requiring high speed data transfer</a:t>
            </a:r>
          </a:p>
          <a:p>
            <a:pPr lvl="1"/>
            <a:r>
              <a:rPr lang="en-US" dirty="0"/>
              <a:t>Some flash-based hard drives</a:t>
            </a:r>
          </a:p>
          <a:p>
            <a:pPr lvl="1"/>
            <a:r>
              <a:rPr lang="en-US" dirty="0"/>
              <a:t>Video cards</a:t>
            </a:r>
          </a:p>
          <a:p>
            <a:pPr lvl="1"/>
            <a:r>
              <a:rPr lang="en-US" dirty="0"/>
              <a:t>High-speed network adaptors (10Gb)</a:t>
            </a:r>
          </a:p>
          <a:p>
            <a:r>
              <a:rPr lang="en-US" dirty="0"/>
              <a:t>Organized as a serial hierarchical network like USB(!)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BF0612-B7A3-4B7B-9CA2-45B06976901F}"/>
              </a:ext>
            </a:extLst>
          </p:cNvPr>
          <p:cNvSpPr/>
          <p:nvPr/>
        </p:nvSpPr>
        <p:spPr>
          <a:xfrm>
            <a:off x="8724372" y="5746076"/>
            <a:ext cx="351219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/>
              <a:t>By w:user:snickerdo - come from </a:t>
            </a:r>
            <a:r>
              <a:rPr lang="en-US" sz="1050" dirty="0" err="1"/>
              <a:t>en.wikipedia</a:t>
            </a:r>
            <a:r>
              <a:rPr lang="en-US" sz="1050" dirty="0"/>
              <a:t>, CC BY-SA 3.0, https://commons.wikimedia.org/w/index.php?curid=923562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BA7092-1F47-4D72-8B35-9443119CD9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6640" y="1825625"/>
            <a:ext cx="5805360" cy="3939128"/>
          </a:xfrm>
          <a:prstGeom prst="rect">
            <a:avLst/>
          </a:prstGeom>
        </p:spPr>
      </p:pic>
      <p:sp>
        <p:nvSpPr>
          <p:cNvPr id="7" name="Text Box 2">
            <a:extLst>
              <a:ext uri="{FF2B5EF4-FFF2-40B4-BE49-F238E27FC236}">
                <a16:creationId xmlns:a16="http://schemas.microsoft.com/office/drawing/2014/main" id="{CB132368-03A8-46B5-A9F0-E693A6A991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05394" y="1057507"/>
            <a:ext cx="2391768" cy="355908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PCIe x16 Lane Slots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314F91F-EED9-4539-A960-81E48CA81BB7}"/>
              </a:ext>
            </a:extLst>
          </p:cNvPr>
          <p:cNvCxnSpPr>
            <a:cxnSpLocks/>
          </p:cNvCxnSpPr>
          <p:nvPr/>
        </p:nvCxnSpPr>
        <p:spPr>
          <a:xfrm flipH="1">
            <a:off x="10370878" y="1413415"/>
            <a:ext cx="260277" cy="145562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83032DD-ECBF-44B8-A9C0-EF21ED960AB0}"/>
              </a:ext>
            </a:extLst>
          </p:cNvPr>
          <p:cNvCxnSpPr>
            <a:cxnSpLocks/>
          </p:cNvCxnSpPr>
          <p:nvPr/>
        </p:nvCxnSpPr>
        <p:spPr>
          <a:xfrm>
            <a:off x="10767997" y="1413415"/>
            <a:ext cx="21451" cy="297718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Box 2">
            <a:extLst>
              <a:ext uri="{FF2B5EF4-FFF2-40B4-BE49-F238E27FC236}">
                <a16:creationId xmlns:a16="http://schemas.microsoft.com/office/drawing/2014/main" id="{674B1BEC-3486-4BAF-8F47-C989AD8D5C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86670" y="1057507"/>
            <a:ext cx="2391768" cy="355908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PCIe x4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20F8D28-FAA3-435F-B6ED-92F424366F4B}"/>
              </a:ext>
            </a:extLst>
          </p:cNvPr>
          <p:cNvCxnSpPr>
            <a:cxnSpLocks/>
            <a:stCxn id="13" idx="2"/>
          </p:cNvCxnSpPr>
          <p:nvPr/>
        </p:nvCxnSpPr>
        <p:spPr>
          <a:xfrm>
            <a:off x="8382554" y="1413415"/>
            <a:ext cx="89872" cy="68948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Box 2">
            <a:extLst>
              <a:ext uri="{FF2B5EF4-FFF2-40B4-BE49-F238E27FC236}">
                <a16:creationId xmlns:a16="http://schemas.microsoft.com/office/drawing/2014/main" id="{457665DE-9A93-44DB-85C3-0A9FAAFCA2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74856" y="6086870"/>
            <a:ext cx="1161301" cy="355908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PCI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FD49063-9A44-41FC-BBE4-E7BA8F82037E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7555507" y="5343787"/>
            <a:ext cx="42979" cy="74308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E32A4E93-E06A-43A2-9A0E-409D47A1FD5D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308B7C1-C6BB-4EEA-AA1B-ACA81F567C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  <p:sp>
        <p:nvSpPr>
          <p:cNvPr id="19" name="Text Box 2">
            <a:extLst>
              <a:ext uri="{FF2B5EF4-FFF2-40B4-BE49-F238E27FC236}">
                <a16:creationId xmlns:a16="http://schemas.microsoft.com/office/drawing/2014/main" id="{D402960A-B198-4120-BB78-13FE4E23D3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66139" y="1057507"/>
            <a:ext cx="1161301" cy="355908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PCIe x1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6CDF38B-DA84-4F42-8AF7-35414C66F510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6746790" y="1413415"/>
            <a:ext cx="580650" cy="210131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64751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Interfaces - Video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801466"/>
          </a:xfrm>
        </p:spPr>
        <p:txBody>
          <a:bodyPr>
            <a:noAutofit/>
          </a:bodyPr>
          <a:lstStyle/>
          <a:p>
            <a:r>
              <a:rPr lang="en-US" sz="2400" dirty="0"/>
              <a:t>Video interface connectors change frequently! The current common jacks are HDMI, DVI, and VGA</a:t>
            </a:r>
          </a:p>
          <a:p>
            <a:r>
              <a:rPr lang="en-US" sz="2400" dirty="0"/>
              <a:t>Ubiquitous digital HDMI supports up to 10240 x 4320 @ 120Hz, while DVI supports up to 2560 × 1600 @ 60Hz </a:t>
            </a:r>
          </a:p>
          <a:p>
            <a:r>
              <a:rPr lang="en-US" sz="2400" dirty="0"/>
              <a:t>Old-school analog VGA supports up to 2048 × 1536 @ 85Hz</a:t>
            </a:r>
          </a:p>
          <a:p>
            <a:endParaRPr lang="en-US" sz="2400" dirty="0"/>
          </a:p>
          <a:p>
            <a:r>
              <a:rPr lang="en-US" sz="2400" dirty="0"/>
              <a:t>Our HP Z230 uses a connector called DMS-59, which uses an adapter cable to split off and provide two DVI-I interface jacks at once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BEBBCF-A72E-4BAC-887F-3E8272A563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1592" y="1145097"/>
            <a:ext cx="6090408" cy="456780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E61E1B3-AEA8-4AAB-BADE-596A17ADCDF4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0C64FE-66CE-489C-AFF3-A1E5BCC2E8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AE73665-4DC5-48DB-8105-512D931A5F44}"/>
              </a:ext>
            </a:extLst>
          </p:cNvPr>
          <p:cNvCxnSpPr>
            <a:cxnSpLocks/>
          </p:cNvCxnSpPr>
          <p:nvPr/>
        </p:nvCxnSpPr>
        <p:spPr>
          <a:xfrm flipV="1">
            <a:off x="5914239" y="4823670"/>
            <a:ext cx="1661020" cy="78017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67736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97ABD-865B-4D7A-8951-A06475821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Cooling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1EB381-0D81-48F6-AB97-C3F4C4657B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Computer components must have a way to dispose of waste heat, or they will burn up</a:t>
            </a:r>
          </a:p>
          <a:p>
            <a:r>
              <a:rPr lang="en-US" dirty="0"/>
              <a:t>Active cooling fans pull air across the fins of heatsinks attached directly to hot components such as the CPU, PSU, GPU, drives, and MOBO chipset</a:t>
            </a:r>
          </a:p>
          <a:p>
            <a:r>
              <a:rPr lang="en-US" dirty="0"/>
              <a:t>Heat may also be transferred via </a:t>
            </a:r>
            <a:r>
              <a:rPr lang="en-US" dirty="0" err="1"/>
              <a:t>heatpipes</a:t>
            </a:r>
            <a:r>
              <a:rPr lang="en-US" dirty="0"/>
              <a:t>, liquid cooling, and even submersion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38DAA0-76B9-4285-BCB3-E72039AEA695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48995B4-F967-468A-AC78-2F4EFA353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063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75DD406-041B-4868-A8C1-E044CA45B8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197ABD-865B-4D7A-8951-A06475821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HEATSINKS</a:t>
            </a:r>
          </a:p>
        </p:txBody>
      </p:sp>
    </p:spTree>
    <p:extLst>
      <p:ext uri="{BB962C8B-B14F-4D97-AF65-F5344CB8AC3E}">
        <p14:creationId xmlns:p14="http://schemas.microsoft.com/office/powerpoint/2010/main" val="2617610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4BAF3B-1C27-43A0-A612-655AF317EE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197ABD-865B-4D7A-8951-A06475821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9800" y="0"/>
            <a:ext cx="2908300" cy="1325563"/>
          </a:xfrm>
        </p:spPr>
        <p:txBody>
          <a:bodyPr/>
          <a:lstStyle/>
          <a:p>
            <a:r>
              <a:rPr lang="en-US" dirty="0"/>
              <a:t>HEATSINKS</a:t>
            </a:r>
          </a:p>
        </p:txBody>
      </p:sp>
    </p:spTree>
    <p:extLst>
      <p:ext uri="{BB962C8B-B14F-4D97-AF65-F5344CB8AC3E}">
        <p14:creationId xmlns:p14="http://schemas.microsoft.com/office/powerpoint/2010/main" val="38259048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4E2947FB-BFAC-4D8C-BEC1-736A6A62D3E2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9A60ED-2387-4639-B894-EF17BBDF0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015937" y="2015937"/>
            <a:ext cx="5357438" cy="1325563"/>
          </a:xfrm>
        </p:spPr>
        <p:txBody>
          <a:bodyPr/>
          <a:lstStyle/>
          <a:p>
            <a:pPr algn="ctr"/>
            <a:r>
              <a:rPr lang="en-US" dirty="0"/>
              <a:t>Airflow in HP Z230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3ED504-5714-401E-AF25-5CB4ACA1DB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2837" y="0"/>
            <a:ext cx="9144000" cy="6858000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DD649288-EBDE-4FA5-A787-916922673A33}"/>
              </a:ext>
            </a:extLst>
          </p:cNvPr>
          <p:cNvSpPr/>
          <p:nvPr/>
        </p:nvSpPr>
        <p:spPr>
          <a:xfrm rot="10800000">
            <a:off x="10210334" y="742468"/>
            <a:ext cx="1362830" cy="1594332"/>
          </a:xfrm>
          <a:prstGeom prst="rightArrow">
            <a:avLst/>
          </a:prstGeom>
          <a:noFill/>
          <a:ln w="1968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9AE967DE-20AD-451B-8F2F-0A87A3DA6684}"/>
              </a:ext>
            </a:extLst>
          </p:cNvPr>
          <p:cNvSpPr/>
          <p:nvPr/>
        </p:nvSpPr>
        <p:spPr>
          <a:xfrm rot="10800000">
            <a:off x="1239982" y="691321"/>
            <a:ext cx="1805710" cy="159433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CPU Fan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7AEAEBF1-7AF9-4EF7-9FDF-8A1797469F22}"/>
              </a:ext>
            </a:extLst>
          </p:cNvPr>
          <p:cNvSpPr/>
          <p:nvPr/>
        </p:nvSpPr>
        <p:spPr>
          <a:xfrm rot="10800000">
            <a:off x="10748585" y="4560272"/>
            <a:ext cx="681415" cy="797166"/>
          </a:xfrm>
          <a:prstGeom prst="rightArrow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EB546E32-5599-4333-812F-5BFE4025B7B8}"/>
              </a:ext>
            </a:extLst>
          </p:cNvPr>
          <p:cNvSpPr/>
          <p:nvPr/>
        </p:nvSpPr>
        <p:spPr>
          <a:xfrm rot="10800000">
            <a:off x="912235" y="4958855"/>
            <a:ext cx="1805710" cy="159433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dirty="0"/>
              <a:t>PSU Fan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B39547F5-71C8-44AB-8AE4-FBD0AB94B164}"/>
              </a:ext>
            </a:extLst>
          </p:cNvPr>
          <p:cNvSpPr/>
          <p:nvPr/>
        </p:nvSpPr>
        <p:spPr>
          <a:xfrm rot="5400000">
            <a:off x="4454004" y="4161689"/>
            <a:ext cx="681415" cy="797166"/>
          </a:xfrm>
          <a:prstGeom prst="rightArrow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A48F404D-8AE9-4ADB-9537-4B70428B8C9D}"/>
              </a:ext>
            </a:extLst>
          </p:cNvPr>
          <p:cNvSpPr/>
          <p:nvPr/>
        </p:nvSpPr>
        <p:spPr>
          <a:xfrm rot="10800000">
            <a:off x="6033422" y="5202200"/>
            <a:ext cx="681415" cy="797166"/>
          </a:xfrm>
          <a:prstGeom prst="rightArrow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U-Turn 15">
            <a:extLst>
              <a:ext uri="{FF2B5EF4-FFF2-40B4-BE49-F238E27FC236}">
                <a16:creationId xmlns:a16="http://schemas.microsoft.com/office/drawing/2014/main" id="{8801B0CD-98CA-4F5D-81E8-7934EB27961E}"/>
              </a:ext>
            </a:extLst>
          </p:cNvPr>
          <p:cNvSpPr/>
          <p:nvPr/>
        </p:nvSpPr>
        <p:spPr>
          <a:xfrm>
            <a:off x="5112688" y="3559970"/>
            <a:ext cx="548337" cy="381000"/>
          </a:xfrm>
          <a:prstGeom prst="uturnArrow">
            <a:avLst>
              <a:gd name="adj1" fmla="val 25000"/>
              <a:gd name="adj2" fmla="val 25000"/>
              <a:gd name="adj3" fmla="val 38281"/>
              <a:gd name="adj4" fmla="val 43750"/>
              <a:gd name="adj5" fmla="val 7705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Arrow: U-Turn 16">
            <a:extLst>
              <a:ext uri="{FF2B5EF4-FFF2-40B4-BE49-F238E27FC236}">
                <a16:creationId xmlns:a16="http://schemas.microsoft.com/office/drawing/2014/main" id="{0B181179-F286-4F9F-BD24-7CA411FC8C72}"/>
              </a:ext>
            </a:extLst>
          </p:cNvPr>
          <p:cNvSpPr/>
          <p:nvPr/>
        </p:nvSpPr>
        <p:spPr>
          <a:xfrm flipH="1">
            <a:off x="4483100" y="3559970"/>
            <a:ext cx="725804" cy="381000"/>
          </a:xfrm>
          <a:prstGeom prst="uturnArrow">
            <a:avLst>
              <a:gd name="adj1" fmla="val 25000"/>
              <a:gd name="adj2" fmla="val 25000"/>
              <a:gd name="adj3" fmla="val 37031"/>
              <a:gd name="adj4" fmla="val 43750"/>
              <a:gd name="adj5" fmla="val 77055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BE892D5-184B-46F2-9921-5DDEF7C2CA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338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Computer Hardware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275570" cy="402336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All computers consist of the following major components:</a:t>
            </a:r>
          </a:p>
          <a:p>
            <a:pPr lvl="1"/>
            <a:r>
              <a:rPr lang="en-US" dirty="0"/>
              <a:t>Enclosure/case</a:t>
            </a:r>
          </a:p>
          <a:p>
            <a:pPr lvl="1"/>
            <a:r>
              <a:rPr lang="en-US" dirty="0"/>
              <a:t>Motherboard (MOBO or board)</a:t>
            </a:r>
          </a:p>
          <a:p>
            <a:pPr lvl="1"/>
            <a:r>
              <a:rPr lang="en-US" dirty="0"/>
              <a:t>Central Processing Unit (CPU)</a:t>
            </a:r>
          </a:p>
          <a:p>
            <a:pPr lvl="1"/>
            <a:r>
              <a:rPr lang="en-US" dirty="0"/>
              <a:t>Random Access Memory (RAM)</a:t>
            </a:r>
          </a:p>
          <a:p>
            <a:pPr lvl="1"/>
            <a:r>
              <a:rPr lang="en-US" dirty="0"/>
              <a:t>Power Supply Unit (PSU)</a:t>
            </a:r>
          </a:p>
          <a:p>
            <a:pPr lvl="1"/>
            <a:r>
              <a:rPr lang="en-US" dirty="0" err="1"/>
              <a:t>Input/Output</a:t>
            </a:r>
            <a:r>
              <a:rPr lang="en-US" dirty="0"/>
              <a:t> methods such as a mounted drive</a:t>
            </a:r>
          </a:p>
          <a:p>
            <a:pPr lvl="1"/>
            <a:endParaRPr lang="en-US" dirty="0"/>
          </a:p>
          <a:p>
            <a:r>
              <a:rPr lang="en-US" dirty="0"/>
              <a:t>Our goal isn’t to talk about the theoretical workings of these components (that’s for other classes), but to talk about usage, selection criteria, identification, and other practical considerations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5D39DB-D506-4C76-AB63-639C4F348A27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92871C8-A918-4CAA-AD71-FB17F153CD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4408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CFB6966-11FC-487D-923B-28B2B1B53F91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D57A87-07DF-49C0-951A-998C431A3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A0FB10-5B79-4F44-89EA-F4F30FD1F9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762" y="0"/>
            <a:ext cx="9158239" cy="6868680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5B09FE-95BC-4ED7-B2B0-B11A02CB8DE0}"/>
              </a:ext>
            </a:extLst>
          </p:cNvPr>
          <p:cNvSpPr txBox="1">
            <a:spLocks/>
          </p:cNvSpPr>
          <p:nvPr/>
        </p:nvSpPr>
        <p:spPr>
          <a:xfrm>
            <a:off x="200892" y="1690688"/>
            <a:ext cx="2758980" cy="470724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 good case holds all the components safely, facilitates cooling, and provides for easy maintenance</a:t>
            </a:r>
          </a:p>
          <a:p>
            <a:r>
              <a:rPr lang="en-US" dirty="0"/>
              <a:t>The HP Z230 is a Small Form Factor (SFF) case</a:t>
            </a:r>
          </a:p>
        </p:txBody>
      </p:sp>
      <p:sp>
        <p:nvSpPr>
          <p:cNvPr id="7" name="Text Box 2">
            <a:extLst>
              <a:ext uri="{FF2B5EF4-FFF2-40B4-BE49-F238E27FC236}">
                <a16:creationId xmlns:a16="http://schemas.microsoft.com/office/drawing/2014/main" id="{4AFF3B0A-C003-4AF0-8819-8806C3EC63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18105" y="1081017"/>
            <a:ext cx="1589551" cy="355908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Extra screws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4EE7B61-3E79-449B-8906-68CDDDF9C542}"/>
              </a:ext>
            </a:extLst>
          </p:cNvPr>
          <p:cNvCxnSpPr>
            <a:cxnSpLocks/>
          </p:cNvCxnSpPr>
          <p:nvPr/>
        </p:nvCxnSpPr>
        <p:spPr>
          <a:xfrm>
            <a:off x="7981113" y="1436925"/>
            <a:ext cx="913505" cy="118620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Box 2">
            <a:extLst>
              <a:ext uri="{FF2B5EF4-FFF2-40B4-BE49-F238E27FC236}">
                <a16:creationId xmlns:a16="http://schemas.microsoft.com/office/drawing/2014/main" id="{AA1DB2FE-5E30-44A1-97AB-E2B6A2816E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496679" y="2068945"/>
            <a:ext cx="1714242" cy="1018690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Drive cages rotate for ease of removal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Text Box 2">
            <a:extLst>
              <a:ext uri="{FF2B5EF4-FFF2-40B4-BE49-F238E27FC236}">
                <a16:creationId xmlns:a16="http://schemas.microsoft.com/office/drawing/2014/main" id="{C8BE501C-294F-4668-AE14-7796EDB619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07664" y="4910897"/>
            <a:ext cx="2210441" cy="566265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Cable management hooks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545C4AA-8419-4654-BD82-EDC399E7F028}"/>
              </a:ext>
            </a:extLst>
          </p:cNvPr>
          <p:cNvCxnSpPr>
            <a:cxnSpLocks/>
          </p:cNvCxnSpPr>
          <p:nvPr/>
        </p:nvCxnSpPr>
        <p:spPr>
          <a:xfrm>
            <a:off x="6206836" y="5384800"/>
            <a:ext cx="1774277" cy="19859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Box 2">
            <a:extLst>
              <a:ext uri="{FF2B5EF4-FFF2-40B4-BE49-F238E27FC236}">
                <a16:creationId xmlns:a16="http://schemas.microsoft.com/office/drawing/2014/main" id="{F6D4430E-0115-4909-896B-E7DFFA236E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8339" y="1947103"/>
            <a:ext cx="1705391" cy="1325563"/>
          </a:xfrm>
          <a:prstGeom prst="rect">
            <a:avLst/>
          </a:prstGeom>
          <a:solidFill>
            <a:schemeClr val="bg1">
              <a:alpha val="66000"/>
            </a:schemeClr>
          </a:solidFill>
          <a:ln w="9525">
            <a:noFill/>
            <a:miter lim="800000"/>
            <a:headEnd/>
            <a:tailEnd/>
          </a:ln>
        </p:spPr>
        <p:txBody>
          <a:bodyPr rot="0" vert="horz" wrap="square" lIns="0" tIns="0" rIns="0" bIns="0" anchor="t" anchorCtr="0"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Cards held down by flip clamp instead of screws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61EA88D-5B6B-42E0-971E-440A922FF53D}"/>
              </a:ext>
            </a:extLst>
          </p:cNvPr>
          <p:cNvCxnSpPr>
            <a:cxnSpLocks/>
          </p:cNvCxnSpPr>
          <p:nvPr/>
        </p:nvCxnSpPr>
        <p:spPr>
          <a:xfrm>
            <a:off x="3934691" y="3272666"/>
            <a:ext cx="286327" cy="108689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770D290-41D8-40D1-A6F8-0B899ED15229}"/>
              </a:ext>
            </a:extLst>
          </p:cNvPr>
          <p:cNvCxnSpPr>
            <a:cxnSpLocks/>
          </p:cNvCxnSpPr>
          <p:nvPr/>
        </p:nvCxnSpPr>
        <p:spPr>
          <a:xfrm flipH="1">
            <a:off x="10926618" y="3075709"/>
            <a:ext cx="163562" cy="109912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56697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232DC-2B31-4D59-B5CE-338C6B73A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F6519-4336-4810-AA04-38A1D000A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Computer parts are always changing</a:t>
            </a:r>
          </a:p>
          <a:p>
            <a:r>
              <a:rPr lang="en-US" dirty="0"/>
              <a:t>New components have a high extra margin of cost on them compared to the previous generation</a:t>
            </a:r>
          </a:p>
          <a:p>
            <a:r>
              <a:rPr lang="en-US" dirty="0"/>
              <a:t>Identifying different types of components comes with exposure and experience</a:t>
            </a:r>
          </a:p>
          <a:p>
            <a:endParaRPr lang="en-US" dirty="0"/>
          </a:p>
          <a:p>
            <a:r>
              <a:rPr lang="en-US" dirty="0"/>
              <a:t>Check out </a:t>
            </a:r>
            <a:r>
              <a:rPr lang="en-US" dirty="0">
                <a:hlinkClick r:id="rId2"/>
              </a:rPr>
              <a:t>https://pcpartpicker.com/</a:t>
            </a:r>
            <a:endParaRPr lang="en-US" dirty="0"/>
          </a:p>
          <a:p>
            <a:pPr lvl="1"/>
            <a:r>
              <a:rPr lang="en-US" dirty="0"/>
              <a:t>It’s awesome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99AFAE-B5D1-44C6-ABD1-2618EDF086E4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621B618-F52F-4A14-AB3B-3976A5BFA7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01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 Computer (PC) Hardware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25625"/>
            <a:ext cx="10256520" cy="4894152"/>
          </a:xfrm>
        </p:spPr>
        <p:txBody>
          <a:bodyPr>
            <a:normAutofit/>
          </a:bodyPr>
          <a:lstStyle/>
          <a:p>
            <a:r>
              <a:rPr lang="en-US" dirty="0"/>
              <a:t>All general purpose Personal Computers consist of some or all of the following major components:</a:t>
            </a:r>
          </a:p>
          <a:p>
            <a:pPr lvl="1"/>
            <a:r>
              <a:rPr lang="en-US" dirty="0"/>
              <a:t>Enclosure, Case, or Frame</a:t>
            </a:r>
          </a:p>
          <a:p>
            <a:pPr lvl="1"/>
            <a:r>
              <a:rPr lang="en-US" dirty="0"/>
              <a:t>Motherboard (MOBO or board)</a:t>
            </a:r>
          </a:p>
          <a:p>
            <a:pPr lvl="1"/>
            <a:r>
              <a:rPr lang="en-US" dirty="0"/>
              <a:t>Central Processing Unit (CPU)</a:t>
            </a:r>
          </a:p>
          <a:p>
            <a:pPr lvl="1"/>
            <a:r>
              <a:rPr lang="en-US" dirty="0"/>
              <a:t>Random Access Memory (RAM)</a:t>
            </a:r>
          </a:p>
          <a:p>
            <a:pPr lvl="1"/>
            <a:r>
              <a:rPr lang="en-US" dirty="0"/>
              <a:t>Power Supply Unit (PSU)</a:t>
            </a:r>
          </a:p>
          <a:p>
            <a:pPr lvl="1"/>
            <a:r>
              <a:rPr lang="en-US" dirty="0"/>
              <a:t>Drives (HDD, SSD, Optical)</a:t>
            </a:r>
          </a:p>
          <a:p>
            <a:pPr lvl="1"/>
            <a:r>
              <a:rPr lang="en-US" dirty="0"/>
              <a:t>Cooling systems (CPU and case)</a:t>
            </a:r>
          </a:p>
          <a:p>
            <a:pPr lvl="1"/>
            <a:r>
              <a:rPr lang="en-US" dirty="0"/>
              <a:t>Graphics Processing Unit (GPU)</a:t>
            </a:r>
          </a:p>
          <a:p>
            <a:pPr lvl="1"/>
            <a:r>
              <a:rPr lang="en-US" dirty="0"/>
              <a:t>Network Interface Controller (NIC)</a:t>
            </a:r>
          </a:p>
          <a:p>
            <a:pPr lvl="1"/>
            <a:r>
              <a:rPr lang="en-US" dirty="0"/>
              <a:t>Peripherals (input devices, speakers, monitors, etc.)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71A6F84-94EE-42A1-A92C-4FDFF3128F78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1C8444F-720A-4563-9228-DFBFB4B78A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1905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A28EB-9A10-4AA2-957A-FD7A3C7DF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 Standards: AT and ATX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C95DC-265E-4C9C-B66B-1052AA7EA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25624"/>
            <a:ext cx="10353692" cy="457517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AT comes from the name of IBM’s second-generation PC, the IBM PC/AT, where AT stands for “Advanced Technology”</a:t>
            </a:r>
          </a:p>
          <a:p>
            <a:r>
              <a:rPr lang="en-US" dirty="0"/>
              <a:t>The ATX standard is the extended, modern version of the AT standard</a:t>
            </a:r>
          </a:p>
          <a:p>
            <a:r>
              <a:rPr lang="en-US" dirty="0"/>
              <a:t>ATX specifies:</a:t>
            </a:r>
          </a:p>
          <a:p>
            <a:pPr lvl="1"/>
            <a:r>
              <a:rPr lang="en-US" dirty="0"/>
              <a:t>Motherboard size (many form factors: Standard ATX, Micro-ATX, Mini-ITX, etc.)</a:t>
            </a:r>
          </a:p>
          <a:p>
            <a:pPr lvl="1"/>
            <a:r>
              <a:rPr lang="en-US" dirty="0"/>
              <a:t>Manufacturer-defined connector block on back of system</a:t>
            </a:r>
          </a:p>
          <a:p>
            <a:pPr lvl="1"/>
            <a:r>
              <a:rPr lang="en-US" dirty="0"/>
              <a:t>Power supply voltages: +12V, +5V, +3.3V, and low-power -12V, +5V</a:t>
            </a:r>
            <a:r>
              <a:rPr lang="en-US" baseline="-25000" dirty="0"/>
              <a:t>SB</a:t>
            </a:r>
          </a:p>
          <a:p>
            <a:pPr lvl="1"/>
            <a:r>
              <a:rPr lang="en-US" dirty="0"/>
              <a:t>PSU dimensions</a:t>
            </a:r>
          </a:p>
          <a:p>
            <a:pPr lvl="1"/>
            <a:r>
              <a:rPr lang="en-US" dirty="0"/>
              <a:t>Power connector: 24-pin + 4-pin</a:t>
            </a:r>
          </a:p>
          <a:p>
            <a:pPr lvl="1"/>
            <a:r>
              <a:rPr lang="en-US" dirty="0"/>
              <a:t>Power switch: PSU controlled by OS and front-panel switch</a:t>
            </a:r>
          </a:p>
          <a:p>
            <a:endParaRPr lang="en-US" dirty="0"/>
          </a:p>
          <a:p>
            <a:r>
              <a:rPr lang="en-US" dirty="0"/>
              <a:t>Let’s look at our MOBO for this class’s Labs!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6FFFF6-8B29-487B-8A16-270F22C25D3E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3035D4-3D7F-4645-B962-41F174D2DC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679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Motherboard Components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F6311E-06D8-4333-865A-D183B82E17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724A2C28-7501-4131-BB9D-1F810990DED6}"/>
              </a:ext>
            </a:extLst>
          </p:cNvPr>
          <p:cNvSpPr txBox="1"/>
          <p:nvPr/>
        </p:nvSpPr>
        <p:spPr>
          <a:xfrm>
            <a:off x="171451" y="180975"/>
            <a:ext cx="2152650" cy="954107"/>
          </a:xfrm>
          <a:prstGeom prst="rect">
            <a:avLst/>
          </a:prstGeom>
          <a:solidFill>
            <a:schemeClr val="bg1">
              <a:alpha val="31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CC"/>
                </a:solidFill>
              </a:rPr>
              <a:t>HP Z230 Motherboard</a:t>
            </a:r>
          </a:p>
        </p:txBody>
      </p:sp>
    </p:spTree>
    <p:extLst>
      <p:ext uri="{BB962C8B-B14F-4D97-AF65-F5344CB8AC3E}">
        <p14:creationId xmlns:p14="http://schemas.microsoft.com/office/powerpoint/2010/main" val="747685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Motherboard Specifications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Modern PC hardware is developed to match a set of motherboard specifications</a:t>
            </a:r>
          </a:p>
          <a:p>
            <a:r>
              <a:rPr lang="en-US" dirty="0"/>
              <a:t>Old, de facto specification: AT</a:t>
            </a:r>
          </a:p>
          <a:p>
            <a:pPr lvl="1"/>
            <a:r>
              <a:rPr lang="en-US" dirty="0"/>
              <a:t>De facto because other clones simply copied the form factor of the IBM AT</a:t>
            </a:r>
          </a:p>
          <a:p>
            <a:r>
              <a:rPr lang="en-US" dirty="0"/>
              <a:t>Current specification: ATX</a:t>
            </a:r>
          </a:p>
          <a:p>
            <a:r>
              <a:rPr lang="en-US" dirty="0"/>
              <a:t>Newer but un-loved spec: BTX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F4CA08-4FDC-49A1-A1F8-C4D076B93171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16542AF-9B6C-444A-9769-2523AD62F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183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Motherboard Busses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41850"/>
          </a:xfrm>
        </p:spPr>
        <p:txBody>
          <a:bodyPr>
            <a:normAutofit/>
          </a:bodyPr>
          <a:lstStyle/>
          <a:p>
            <a:r>
              <a:rPr lang="en-US" dirty="0"/>
              <a:t>An internal computer bus (short for omnibus) connects all the computer components together, providing a way for data to get to and from the CPU, RAM, and I/O devices</a:t>
            </a:r>
          </a:p>
          <a:p>
            <a:pPr lvl="1"/>
            <a:r>
              <a:rPr lang="en-US" dirty="0"/>
              <a:t>The connection between CPU and RAM is tightly coupled, and runs independently from other components</a:t>
            </a:r>
          </a:p>
          <a:p>
            <a:r>
              <a:rPr lang="en-US" dirty="0"/>
              <a:t>An external bus connects peripherals to the computer. Today, this is typically accomplished with USB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A6D486-4DEB-4F97-A17E-F666F3A724F0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E323AA2-4993-45EB-99F1-3A2AF07B5E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416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Motherboard Busses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91800" cy="4641850"/>
          </a:xfrm>
        </p:spPr>
        <p:txBody>
          <a:bodyPr>
            <a:normAutofit/>
          </a:bodyPr>
          <a:lstStyle/>
          <a:p>
            <a:r>
              <a:rPr lang="en-US" dirty="0"/>
              <a:t>Old-school parallel busses reached their limit in terms of speed because of the difficulties of crosstalk, timing skew, EMI, and power consumption</a:t>
            </a:r>
          </a:p>
          <a:p>
            <a:r>
              <a:rPr lang="en-US" dirty="0"/>
              <a:t>Serial busses don’t have those problems, and have been able to achieve much faster speeds, which is a bit counter-intuitive</a:t>
            </a:r>
          </a:p>
          <a:p>
            <a:endParaRPr lang="en-US" dirty="0"/>
          </a:p>
          <a:p>
            <a:r>
              <a:rPr lang="en-US" dirty="0"/>
              <a:t>Intel CPUs, for example, use a specific chipset on the MOBO that includes the physical, electrical, and logical connections for the busses</a:t>
            </a:r>
          </a:p>
          <a:p>
            <a:pPr lvl="1"/>
            <a:r>
              <a:rPr lang="en-US" dirty="0"/>
              <a:t>E.g., Intel’s Coffee Lake-series CPUs use the Z370 chipset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2AF4C4-D6CB-43F0-B7EE-0D6FAC9B1EA3}"/>
              </a:ext>
            </a:extLst>
          </p:cNvPr>
          <p:cNvSpPr/>
          <p:nvPr/>
        </p:nvSpPr>
        <p:spPr>
          <a:xfrm>
            <a:off x="0" y="0"/>
            <a:ext cx="12192000" cy="230909"/>
          </a:xfrm>
          <a:prstGeom prst="rect">
            <a:avLst/>
          </a:prstGeom>
          <a:solidFill>
            <a:srgbClr val="00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DA2FC56-40D1-41C2-8870-A46E9CA1FC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068" y="6256740"/>
            <a:ext cx="661109" cy="512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52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1287</TotalTime>
  <Words>1495</Words>
  <Application>Microsoft Office PowerPoint</Application>
  <PresentationFormat>Widescreen</PresentationFormat>
  <Paragraphs>194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Arial</vt:lpstr>
      <vt:lpstr>Calibri</vt:lpstr>
      <vt:lpstr>Calibri Light</vt:lpstr>
      <vt:lpstr>Times New Roman</vt:lpstr>
      <vt:lpstr>Office Theme</vt:lpstr>
      <vt:lpstr>Key PC Components</vt:lpstr>
      <vt:lpstr>Why You Need to Care</vt:lpstr>
      <vt:lpstr>Computer Hardware Overview</vt:lpstr>
      <vt:lpstr>Personal Computer (PC) Hardware Overview</vt:lpstr>
      <vt:lpstr>PC Standards: AT and ATX</vt:lpstr>
      <vt:lpstr>Typical Motherboard Components</vt:lpstr>
      <vt:lpstr>Motherboard Specifications</vt:lpstr>
      <vt:lpstr>Motherboard Busses</vt:lpstr>
      <vt:lpstr>Motherboard Busses</vt:lpstr>
      <vt:lpstr>Typical Motherboard Components</vt:lpstr>
      <vt:lpstr>Typical Motherboard Components</vt:lpstr>
      <vt:lpstr>Typical Motherboard Components</vt:lpstr>
      <vt:lpstr>PowerPoint Presentation</vt:lpstr>
      <vt:lpstr>Typical Motherboard Components</vt:lpstr>
      <vt:lpstr>CPU</vt:lpstr>
      <vt:lpstr>CPU Sockets</vt:lpstr>
      <vt:lpstr>RAM</vt:lpstr>
      <vt:lpstr>RAM - DDR</vt:lpstr>
      <vt:lpstr>Power</vt:lpstr>
      <vt:lpstr>Power</vt:lpstr>
      <vt:lpstr>Interfaces - SATA</vt:lpstr>
      <vt:lpstr>Interfaces - USB</vt:lpstr>
      <vt:lpstr>Interfaces - USB</vt:lpstr>
      <vt:lpstr>Interfaces - PCI</vt:lpstr>
      <vt:lpstr>Interfaces - Video</vt:lpstr>
      <vt:lpstr>Cooling Systems</vt:lpstr>
      <vt:lpstr>HEATSINKS</vt:lpstr>
      <vt:lpstr>HEATSINKS</vt:lpstr>
      <vt:lpstr>Airflow in HP Z230</vt:lpstr>
      <vt:lpstr>Cases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PC1: Key PC Components</dc:title>
  <dc:creator>Benjamin Brewster</dc:creator>
  <cp:lastModifiedBy>Benjamin Brewster</cp:lastModifiedBy>
  <cp:revision>101</cp:revision>
  <dcterms:created xsi:type="dcterms:W3CDTF">2017-06-05T20:52:52Z</dcterms:created>
  <dcterms:modified xsi:type="dcterms:W3CDTF">2018-04-09T22:34:23Z</dcterms:modified>
</cp:coreProperties>
</file>

<file path=docProps/thumbnail.jpeg>
</file>